
<file path=[Content_Types].xml><?xml version="1.0" encoding="utf-8"?>
<Types xmlns="http://schemas.openxmlformats.org/package/2006/content-types">
  <Default Extension="png" ContentType="image/png"/>
  <Default Extension="webp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1" r:id="rId4"/>
    <p:sldId id="262" r:id="rId5"/>
    <p:sldId id="271" r:id="rId6"/>
    <p:sldId id="263" r:id="rId7"/>
    <p:sldId id="272" r:id="rId8"/>
    <p:sldId id="264" r:id="rId9"/>
    <p:sldId id="273" r:id="rId10"/>
    <p:sldId id="265" r:id="rId11"/>
    <p:sldId id="266" r:id="rId12"/>
    <p:sldId id="274" r:id="rId13"/>
    <p:sldId id="267" r:id="rId14"/>
    <p:sldId id="268" r:id="rId15"/>
    <p:sldId id="269" r:id="rId16"/>
    <p:sldId id="275" r:id="rId17"/>
    <p:sldId id="27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29B"/>
    <a:srgbClr val="002855"/>
    <a:srgbClr val="00567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83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jp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webp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webp>
</file>

<file path=ppt/media/image9.jp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 flag&#10;&#10;Description automatically generated with medium confidence">
            <a:extLst>
              <a:ext uri="{FF2B5EF4-FFF2-40B4-BE49-F238E27FC236}">
                <a16:creationId xmlns:a16="http://schemas.microsoft.com/office/drawing/2014/main" id="{2D502686-AEBA-ED87-57DF-88B264C79EC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54C7B1A9-3035-724A-A606-5064FA5B95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74977" y="2879725"/>
            <a:ext cx="10958945" cy="986597"/>
          </a:xfrm>
          <a:prstGeom prst="rect">
            <a:avLst/>
          </a:prstGeom>
        </p:spPr>
        <p:txBody>
          <a:bodyPr anchor="b"/>
          <a:lstStyle>
            <a:lvl1pPr>
              <a:defRPr sz="3600" b="1">
                <a:solidFill>
                  <a:srgbClr val="00285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title slide headline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17A0E691-1294-4941-9FA5-D4B62BD12A51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94855" y="3973237"/>
            <a:ext cx="10958945" cy="86711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sub-head copy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5E1DA33-3DF2-C54D-9DFF-53718F7AD526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374977" y="6182139"/>
            <a:ext cx="6550954" cy="347696"/>
          </a:xfrm>
          <a:prstGeom prst="rect">
            <a:avLst/>
          </a:prstGeom>
        </p:spPr>
        <p:txBody>
          <a:bodyPr anchor="ctr"/>
          <a:lstStyle>
            <a:lvl1pPr marL="0" indent="0">
              <a:buNone/>
              <a:defRPr sz="12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presenter name, alternate copy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DEBC2E6-84AE-F409-2213-9021F4388C8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0" y="814142"/>
            <a:ext cx="5237079" cy="195866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BFD4DCC-B415-8B8A-7366-B4E3A212624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10819433" y="6199798"/>
            <a:ext cx="1068732" cy="408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92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3D7D9CE-A752-0076-5FB0-E7B73CDF9B8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13829F5B-4FEC-AF4D-B471-87CF3DD61DC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67592" y="1960460"/>
            <a:ext cx="11320218" cy="986597"/>
          </a:xfrm>
          <a:prstGeom prst="rect">
            <a:avLst/>
          </a:prstGeom>
        </p:spPr>
        <p:txBody>
          <a:bodyPr anchor="b"/>
          <a:lstStyle>
            <a:lvl1pPr>
              <a:defRPr sz="3600" b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divider slide headline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8D7BEF4A-A3ED-9E49-BEE3-514E4417A0B9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467590" y="3094832"/>
            <a:ext cx="11320218" cy="98659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sub-head copy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6C95BE3-0D3D-09F0-B9B2-DCF663152CE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819433" y="6199798"/>
            <a:ext cx="1068732" cy="408844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2C9F091-08CE-9329-9D50-D6014D0210E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/>
          <a:stretch/>
        </p:blipFill>
        <p:spPr>
          <a:xfrm>
            <a:off x="293896" y="5259340"/>
            <a:ext cx="1565097" cy="1565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3745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On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847FD48D-D8C5-CF67-F8A5-24B24FE8424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8AADCB-4E03-0043-8C12-C31D0FBA84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4225" y="1628211"/>
            <a:ext cx="11583366" cy="4373216"/>
          </a:xfrm>
          <a:prstGeom prst="rect">
            <a:avLst/>
          </a:prstGeom>
        </p:spPr>
        <p:txBody>
          <a:bodyPr/>
          <a:lstStyle>
            <a:lvl1pPr>
              <a:buClr>
                <a:srgbClr val="75BC20"/>
              </a:buCl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Clr>
                <a:srgbClr val="75BC20"/>
              </a:buCl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buClr>
                <a:srgbClr val="75BC20"/>
              </a:buCl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buClr>
                <a:srgbClr val="75BC20"/>
              </a:buCl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buClr>
                <a:srgbClr val="75BC20"/>
              </a:buCl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E845FB14-B340-2849-8597-F5BB3A1EFF1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8681" y="315912"/>
            <a:ext cx="10394737" cy="703333"/>
          </a:xfrm>
          <a:prstGeom prst="rect">
            <a:avLst/>
          </a:prstGeom>
        </p:spPr>
        <p:txBody>
          <a:bodyPr anchor="b"/>
          <a:lstStyle>
            <a:lvl1pPr>
              <a:defRPr sz="2800" b="1">
                <a:solidFill>
                  <a:srgbClr val="00285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content slide headline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D6B9B17E-C1ED-6B46-B4E9-12F4DFE2F867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328681" y="1108007"/>
            <a:ext cx="10394737" cy="4027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sub-head copy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DE05099-EF73-D212-50E5-5053CBEAF9A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819433" y="6199798"/>
            <a:ext cx="1068733" cy="408844"/>
          </a:xfrm>
          <a:prstGeom prst="rect">
            <a:avLst/>
          </a:prstGeom>
        </p:spPr>
      </p:pic>
      <p:grpSp>
        <p:nvGrpSpPr>
          <p:cNvPr id="15" name="Google Shape;64;p15">
            <a:extLst>
              <a:ext uri="{FF2B5EF4-FFF2-40B4-BE49-F238E27FC236}">
                <a16:creationId xmlns:a16="http://schemas.microsoft.com/office/drawing/2014/main" id="{05CA9F33-79DC-FBFB-A8AC-237ADEB860C4}"/>
              </a:ext>
            </a:extLst>
          </p:cNvPr>
          <p:cNvGrpSpPr/>
          <p:nvPr userDrawn="1"/>
        </p:nvGrpSpPr>
        <p:grpSpPr>
          <a:xfrm>
            <a:off x="0" y="6470669"/>
            <a:ext cx="12192000" cy="387332"/>
            <a:chOff x="-76200" y="1727657"/>
            <a:chExt cx="9144000" cy="290499"/>
          </a:xfrm>
          <a:solidFill>
            <a:srgbClr val="00629B"/>
          </a:solidFill>
        </p:grpSpPr>
        <p:sp>
          <p:nvSpPr>
            <p:cNvPr id="16" name="Google Shape;65;p15">
              <a:extLst>
                <a:ext uri="{FF2B5EF4-FFF2-40B4-BE49-F238E27FC236}">
                  <a16:creationId xmlns:a16="http://schemas.microsoft.com/office/drawing/2014/main" id="{4FE66F6B-8AA2-42CD-93CA-9A5ACA2C2B39}"/>
                </a:ext>
              </a:extLst>
            </p:cNvPr>
            <p:cNvSpPr/>
            <p:nvPr/>
          </p:nvSpPr>
          <p:spPr>
            <a:xfrm>
              <a:off x="-76200" y="1914356"/>
              <a:ext cx="9144000" cy="1038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66;p15">
              <a:extLst>
                <a:ext uri="{FF2B5EF4-FFF2-40B4-BE49-F238E27FC236}">
                  <a16:creationId xmlns:a16="http://schemas.microsoft.com/office/drawing/2014/main" id="{C3CBCCDA-9B72-8FFE-593A-7D21EFC1FEF1}"/>
                </a:ext>
              </a:extLst>
            </p:cNvPr>
            <p:cNvSpPr/>
            <p:nvPr/>
          </p:nvSpPr>
          <p:spPr>
            <a:xfrm flipH="1">
              <a:off x="8839200" y="1727657"/>
              <a:ext cx="228600" cy="228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C41EFD08-1EA5-D728-0C4D-FFFF91A3BDD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4785" t="21607" r="6913" b="21081"/>
          <a:stretch/>
        </p:blipFill>
        <p:spPr>
          <a:xfrm>
            <a:off x="198784" y="6164728"/>
            <a:ext cx="1828800" cy="44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5455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Slide -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>
            <a:extLst>
              <a:ext uri="{FF2B5EF4-FFF2-40B4-BE49-F238E27FC236}">
                <a16:creationId xmlns:a16="http://schemas.microsoft.com/office/drawing/2014/main" id="{F5E38D38-C85A-5BF7-4D78-DFB0DF7384A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20B2028F-5779-FF3F-4359-13EFECC9079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819433" y="6199798"/>
            <a:ext cx="1068733" cy="408844"/>
          </a:xfrm>
          <a:prstGeom prst="rect">
            <a:avLst/>
          </a:prstGeom>
        </p:spPr>
      </p:pic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20FE8206-7350-D04E-B633-D84E45EA66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8680" y="1621709"/>
            <a:ext cx="5767319" cy="4299077"/>
          </a:xfrm>
          <a:prstGeom prst="rect">
            <a:avLst/>
          </a:prstGeom>
        </p:spPr>
        <p:txBody>
          <a:bodyPr/>
          <a:lstStyle>
            <a:lvl1pPr>
              <a:buClr>
                <a:srgbClr val="75BC20"/>
              </a:buCl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Clr>
                <a:srgbClr val="75BC20"/>
              </a:buCl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buClr>
                <a:srgbClr val="75BC20"/>
              </a:buCl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buClr>
                <a:srgbClr val="75BC20"/>
              </a:buCl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buClr>
                <a:srgbClr val="75BC20"/>
              </a:buCl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1EB5EDE-AB71-1F4D-9D0B-B21B39937F5B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225209" y="1621708"/>
            <a:ext cx="5558081" cy="4299077"/>
          </a:xfrm>
          <a:prstGeom prst="rect">
            <a:avLst/>
          </a:prstGeom>
        </p:spPr>
        <p:txBody>
          <a:bodyPr/>
          <a:lstStyle>
            <a:lvl1pPr>
              <a:buClr>
                <a:srgbClr val="75BC20"/>
              </a:buClr>
              <a:defRPr sz="1800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>
              <a:buClr>
                <a:srgbClr val="75BC20"/>
              </a:buCl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2pPr>
            <a:lvl3pPr>
              <a:buClr>
                <a:srgbClr val="75BC20"/>
              </a:buCl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3pPr>
            <a:lvl4pPr>
              <a:buClr>
                <a:srgbClr val="75BC20"/>
              </a:buCl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4pPr>
            <a:lvl5pPr>
              <a:buClr>
                <a:srgbClr val="75BC20"/>
              </a:buClr>
              <a:defRPr sz="1600">
                <a:latin typeface="Calibri" panose="020F0502020204030204" pitchFamily="34" charset="0"/>
                <a:cs typeface="Calibri" panose="020F05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15" name="Google Shape;64;p15">
            <a:extLst>
              <a:ext uri="{FF2B5EF4-FFF2-40B4-BE49-F238E27FC236}">
                <a16:creationId xmlns:a16="http://schemas.microsoft.com/office/drawing/2014/main" id="{B20C7536-8C16-EA76-6911-54945FFCA12C}"/>
              </a:ext>
            </a:extLst>
          </p:cNvPr>
          <p:cNvGrpSpPr/>
          <p:nvPr userDrawn="1"/>
        </p:nvGrpSpPr>
        <p:grpSpPr>
          <a:xfrm>
            <a:off x="0" y="6470669"/>
            <a:ext cx="12192000" cy="387332"/>
            <a:chOff x="-76200" y="1727657"/>
            <a:chExt cx="9144000" cy="290499"/>
          </a:xfrm>
          <a:solidFill>
            <a:srgbClr val="00629B"/>
          </a:solidFill>
        </p:grpSpPr>
        <p:sp>
          <p:nvSpPr>
            <p:cNvPr id="16" name="Google Shape;65;p15">
              <a:extLst>
                <a:ext uri="{FF2B5EF4-FFF2-40B4-BE49-F238E27FC236}">
                  <a16:creationId xmlns:a16="http://schemas.microsoft.com/office/drawing/2014/main" id="{0A1CD0A0-3BAB-E49C-8B29-E7875500A6DA}"/>
                </a:ext>
              </a:extLst>
            </p:cNvPr>
            <p:cNvSpPr/>
            <p:nvPr/>
          </p:nvSpPr>
          <p:spPr>
            <a:xfrm>
              <a:off x="-76200" y="1914356"/>
              <a:ext cx="9144000" cy="1038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7" name="Google Shape;66;p15">
              <a:extLst>
                <a:ext uri="{FF2B5EF4-FFF2-40B4-BE49-F238E27FC236}">
                  <a16:creationId xmlns:a16="http://schemas.microsoft.com/office/drawing/2014/main" id="{695181B7-E264-380B-6FF9-872B96D1A38D}"/>
                </a:ext>
              </a:extLst>
            </p:cNvPr>
            <p:cNvSpPr/>
            <p:nvPr/>
          </p:nvSpPr>
          <p:spPr>
            <a:xfrm flipH="1">
              <a:off x="8839200" y="1727657"/>
              <a:ext cx="228600" cy="228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3" name="Title 1">
            <a:extLst>
              <a:ext uri="{FF2B5EF4-FFF2-40B4-BE49-F238E27FC236}">
                <a16:creationId xmlns:a16="http://schemas.microsoft.com/office/drawing/2014/main" id="{289D6CAB-AEB6-5AE0-D1FC-F58EEE5906B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28681" y="315912"/>
            <a:ext cx="10394737" cy="703333"/>
          </a:xfrm>
          <a:prstGeom prst="rect">
            <a:avLst/>
          </a:prstGeom>
        </p:spPr>
        <p:txBody>
          <a:bodyPr anchor="b"/>
          <a:lstStyle>
            <a:lvl1pPr>
              <a:defRPr sz="2800" b="1">
                <a:solidFill>
                  <a:srgbClr val="002855"/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</a:lstStyle>
          <a:p>
            <a:r>
              <a:rPr lang="en-US" dirty="0"/>
              <a:t>Click to edit content slide headline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A7D757C3-4E72-7E7E-6385-89E710E058E9}"/>
              </a:ext>
            </a:extLst>
          </p:cNvPr>
          <p:cNvSpPr>
            <a:spLocks noGrp="1"/>
          </p:cNvSpPr>
          <p:nvPr>
            <p:ph type="body" idx="10" hasCustomPrompt="1"/>
          </p:nvPr>
        </p:nvSpPr>
        <p:spPr>
          <a:xfrm>
            <a:off x="328681" y="1108007"/>
            <a:ext cx="10394737" cy="4027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sub-head copy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3972724-5AB4-48EC-A40D-14A99B70E0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4785" t="21607" r="6913" b="21081"/>
          <a:stretch/>
        </p:blipFill>
        <p:spPr>
          <a:xfrm>
            <a:off x="198784" y="6164728"/>
            <a:ext cx="1828800" cy="44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6854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E27B2D7-7D11-4BAF-BC96-F11332472A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33A58D6-1F40-72F4-9074-CB64B440417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rcRect/>
          <a:stretch/>
        </p:blipFill>
        <p:spPr>
          <a:xfrm>
            <a:off x="10819433" y="6199798"/>
            <a:ext cx="1068733" cy="408844"/>
          </a:xfrm>
          <a:prstGeom prst="rect">
            <a:avLst/>
          </a:prstGeom>
        </p:spPr>
      </p:pic>
      <p:grpSp>
        <p:nvGrpSpPr>
          <p:cNvPr id="7" name="Google Shape;64;p15">
            <a:extLst>
              <a:ext uri="{FF2B5EF4-FFF2-40B4-BE49-F238E27FC236}">
                <a16:creationId xmlns:a16="http://schemas.microsoft.com/office/drawing/2014/main" id="{0045EC8B-E976-D18E-864C-10B59FE004D0}"/>
              </a:ext>
            </a:extLst>
          </p:cNvPr>
          <p:cNvGrpSpPr/>
          <p:nvPr userDrawn="1"/>
        </p:nvGrpSpPr>
        <p:grpSpPr>
          <a:xfrm>
            <a:off x="0" y="6470669"/>
            <a:ext cx="12192000" cy="387332"/>
            <a:chOff x="-76200" y="1727657"/>
            <a:chExt cx="9144000" cy="290499"/>
          </a:xfrm>
          <a:solidFill>
            <a:srgbClr val="00629B"/>
          </a:solidFill>
        </p:grpSpPr>
        <p:sp>
          <p:nvSpPr>
            <p:cNvPr id="8" name="Google Shape;65;p15">
              <a:extLst>
                <a:ext uri="{FF2B5EF4-FFF2-40B4-BE49-F238E27FC236}">
                  <a16:creationId xmlns:a16="http://schemas.microsoft.com/office/drawing/2014/main" id="{53DBE7C7-4580-6A29-130E-E99833E7CCCB}"/>
                </a:ext>
              </a:extLst>
            </p:cNvPr>
            <p:cNvSpPr/>
            <p:nvPr/>
          </p:nvSpPr>
          <p:spPr>
            <a:xfrm>
              <a:off x="-76200" y="1914356"/>
              <a:ext cx="9144000" cy="1038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66;p15">
              <a:extLst>
                <a:ext uri="{FF2B5EF4-FFF2-40B4-BE49-F238E27FC236}">
                  <a16:creationId xmlns:a16="http://schemas.microsoft.com/office/drawing/2014/main" id="{99472709-7CDD-0378-127D-D7BA9249082E}"/>
                </a:ext>
              </a:extLst>
            </p:cNvPr>
            <p:cNvSpPr/>
            <p:nvPr/>
          </p:nvSpPr>
          <p:spPr>
            <a:xfrm flipH="1">
              <a:off x="8839200" y="1727657"/>
              <a:ext cx="228600" cy="228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9B162F80-5370-2627-1CFB-E25DE830E66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4785" t="21607" r="6913" b="21081"/>
          <a:stretch/>
        </p:blipFill>
        <p:spPr>
          <a:xfrm>
            <a:off x="198784" y="6164728"/>
            <a:ext cx="1828800" cy="44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8565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 with Ic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BE69FB1E-EBBC-7237-4917-4D4F7F1C3BD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819433" y="6199798"/>
            <a:ext cx="1068733" cy="408844"/>
          </a:xfrm>
          <a:prstGeom prst="rect">
            <a:avLst/>
          </a:prstGeom>
        </p:spPr>
      </p:pic>
      <p:grpSp>
        <p:nvGrpSpPr>
          <p:cNvPr id="8" name="Google Shape;64;p15">
            <a:extLst>
              <a:ext uri="{FF2B5EF4-FFF2-40B4-BE49-F238E27FC236}">
                <a16:creationId xmlns:a16="http://schemas.microsoft.com/office/drawing/2014/main" id="{0E065A60-8F28-EDD7-ADFA-AE4D193DE118}"/>
              </a:ext>
            </a:extLst>
          </p:cNvPr>
          <p:cNvGrpSpPr/>
          <p:nvPr userDrawn="1"/>
        </p:nvGrpSpPr>
        <p:grpSpPr>
          <a:xfrm>
            <a:off x="0" y="6470669"/>
            <a:ext cx="12192000" cy="387332"/>
            <a:chOff x="-76200" y="1727657"/>
            <a:chExt cx="9144000" cy="290499"/>
          </a:xfrm>
          <a:solidFill>
            <a:srgbClr val="00629B"/>
          </a:solidFill>
        </p:grpSpPr>
        <p:sp>
          <p:nvSpPr>
            <p:cNvPr id="9" name="Google Shape;65;p15">
              <a:extLst>
                <a:ext uri="{FF2B5EF4-FFF2-40B4-BE49-F238E27FC236}">
                  <a16:creationId xmlns:a16="http://schemas.microsoft.com/office/drawing/2014/main" id="{F735BD81-2F47-FEF6-067A-BA7435F1CA69}"/>
                </a:ext>
              </a:extLst>
            </p:cNvPr>
            <p:cNvSpPr/>
            <p:nvPr/>
          </p:nvSpPr>
          <p:spPr>
            <a:xfrm>
              <a:off x="-76200" y="1914356"/>
              <a:ext cx="9144000" cy="1038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0" name="Google Shape;66;p15">
              <a:extLst>
                <a:ext uri="{FF2B5EF4-FFF2-40B4-BE49-F238E27FC236}">
                  <a16:creationId xmlns:a16="http://schemas.microsoft.com/office/drawing/2014/main" id="{CDEC25C8-9866-D4A0-7232-390BC89A605B}"/>
                </a:ext>
              </a:extLst>
            </p:cNvPr>
            <p:cNvSpPr/>
            <p:nvPr/>
          </p:nvSpPr>
          <p:spPr>
            <a:xfrm flipH="1">
              <a:off x="8839200" y="1727657"/>
              <a:ext cx="228600" cy="228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A2B09EED-9CC5-88A5-3069-3472EC0754F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4785" t="21607" r="6913" b="21081"/>
          <a:stretch/>
        </p:blipFill>
        <p:spPr>
          <a:xfrm>
            <a:off x="198784" y="6164728"/>
            <a:ext cx="1828800" cy="443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331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13221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  <p:sldLayoutId id="2147483652" r:id="rId4"/>
    <p:sldLayoutId id="2147483655" r:id="rId5"/>
    <p:sldLayoutId id="2147483656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webp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webp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822038-A68E-37EB-0611-B38804CD89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Introducción </a:t>
            </a:r>
            <a:r>
              <a:rPr lang="es-ES" dirty="0"/>
              <a:t>a las Energías Renovables y la Transición </a:t>
            </a:r>
            <a:r>
              <a:rPr lang="es-ES" dirty="0" smtClean="0"/>
              <a:t>Energética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E82E0D-E133-64EC-A2EA-D08B950EF64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Future </a:t>
            </a:r>
            <a:r>
              <a:rPr lang="en-US" dirty="0"/>
              <a:t>Innovators: Bridging Gender &amp; Tech Gaps with Robotics in Brazil and Colombia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D27D43E-D0C4-3CED-E0F5-1F8EBA395D23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r>
              <a:rPr lang="en-US" dirty="0" err="1" smtClean="0"/>
              <a:t>Creación</a:t>
            </a:r>
            <a:r>
              <a:rPr lang="en-US" dirty="0" smtClean="0"/>
              <a:t>: </a:t>
            </a:r>
            <a:r>
              <a:rPr lang="en-US" dirty="0" err="1" smtClean="0"/>
              <a:t>M.Sc</a:t>
            </a:r>
            <a:r>
              <a:rPr lang="en-US" dirty="0" smtClean="0"/>
              <a:t> Mario Andrés </a:t>
            </a:r>
            <a:r>
              <a:rPr lang="en-US" dirty="0" err="1" smtClean="0"/>
              <a:t>Pastrana</a:t>
            </a:r>
            <a:r>
              <a:rPr lang="en-US" dirty="0" smtClean="0"/>
              <a:t> </a:t>
            </a:r>
            <a:r>
              <a:rPr lang="en-US" dirty="0" err="1" smtClean="0"/>
              <a:t>Triana</a:t>
            </a:r>
            <a:r>
              <a:rPr lang="en-US" dirty="0" smtClean="0"/>
              <a:t> </a:t>
            </a:r>
          </a:p>
          <a:p>
            <a:r>
              <a:rPr lang="en-US" dirty="0" err="1" smtClean="0"/>
              <a:t>Presentación</a:t>
            </a:r>
            <a:r>
              <a:rPr lang="en-US" dirty="0" smtClean="0"/>
              <a:t>: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9032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B3FAFB1-1B32-D58C-E427-CB50D60FC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Panorama energético global</a:t>
            </a:r>
            <a:endParaRPr lang="es-ES" dirty="0"/>
          </a:p>
        </p:txBody>
      </p:sp>
      <p:pic>
        <p:nvPicPr>
          <p:cNvPr id="2" name="Marcador de contenido 1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183" y="1019245"/>
            <a:ext cx="5710308" cy="4943932"/>
          </a:xfrm>
        </p:spPr>
      </p:pic>
    </p:spTree>
    <p:extLst>
      <p:ext uri="{BB962C8B-B14F-4D97-AF65-F5344CB8AC3E}">
        <p14:creationId xmlns:p14="http://schemas.microsoft.com/office/powerpoint/2010/main" val="3475666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B3FAFB1-1B32-D58C-E427-CB50D60FC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Panorama energético local (Colombia)</a:t>
            </a:r>
            <a:endParaRPr lang="es-ES" dirty="0"/>
          </a:p>
        </p:txBody>
      </p:sp>
      <p:pic>
        <p:nvPicPr>
          <p:cNvPr id="2" name="¿Cómo está compuesta la matriz eléctrica de Colombia  - #EnergíaAlTabler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67345" y="1381990"/>
            <a:ext cx="8109527" cy="4561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21136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4B2DD6-770D-E187-1DB7-08204B13F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Socialización: Matriz energética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9154398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B3FAFB1-1B32-D58C-E427-CB50D60FC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Transición energética</a:t>
            </a:r>
            <a:endParaRPr lang="es-ES" dirty="0"/>
          </a:p>
        </p:txBody>
      </p:sp>
      <p:pic>
        <p:nvPicPr>
          <p:cNvPr id="2" name="La transición energética y el cambio climático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08489" y="1314738"/>
            <a:ext cx="7772400" cy="4371975"/>
          </a:xfrm>
        </p:spPr>
      </p:pic>
    </p:spTree>
    <p:extLst>
      <p:ext uri="{BB962C8B-B14F-4D97-AF65-F5344CB8AC3E}">
        <p14:creationId xmlns:p14="http://schemas.microsoft.com/office/powerpoint/2010/main" val="1650818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B3FAFB1-1B32-D58C-E427-CB50D60FC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¿L</a:t>
            </a:r>
            <a:r>
              <a:rPr lang="es-ES" dirty="0" smtClean="0"/>
              <a:t>a </a:t>
            </a:r>
            <a:r>
              <a:rPr lang="es-ES" dirty="0" smtClean="0"/>
              <a:t>energía solar como eje </a:t>
            </a:r>
            <a:r>
              <a:rPr lang="es-ES" dirty="0" smtClean="0"/>
              <a:t>central?</a:t>
            </a:r>
            <a:endParaRPr lang="es-ES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682" y="1570182"/>
            <a:ext cx="5606712" cy="3740728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4344" y="1570182"/>
            <a:ext cx="3740728" cy="3740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773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B3FAFB1-1B32-D58C-E427-CB50D60FC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Conclusiones</a:t>
            </a:r>
            <a:endParaRPr lang="es-ES" dirty="0"/>
          </a:p>
        </p:txBody>
      </p:sp>
      <p:sp>
        <p:nvSpPr>
          <p:cNvPr id="4" name="Marcador de contenido 2"/>
          <p:cNvSpPr>
            <a:spLocks noGrp="1"/>
          </p:cNvSpPr>
          <p:nvPr>
            <p:ph idx="1"/>
          </p:nvPr>
        </p:nvSpPr>
        <p:spPr>
          <a:xfrm>
            <a:off x="314225" y="1628211"/>
            <a:ext cx="11583366" cy="4373216"/>
          </a:xfrm>
        </p:spPr>
        <p:txBody>
          <a:bodyPr/>
          <a:lstStyle/>
          <a:p>
            <a:r>
              <a:rPr lang="es-ES" b="1" dirty="0" smtClean="0"/>
              <a:t>Definición </a:t>
            </a:r>
            <a:r>
              <a:rPr lang="es-ES" b="1" dirty="0"/>
              <a:t>y Beneficio Ambiental:</a:t>
            </a:r>
            <a:r>
              <a:rPr lang="es-ES" dirty="0"/>
              <a:t> Las </a:t>
            </a:r>
            <a:r>
              <a:rPr lang="es-ES" b="1" dirty="0"/>
              <a:t>energías renovables</a:t>
            </a:r>
            <a:r>
              <a:rPr lang="es-ES" dirty="0"/>
              <a:t> son fuentes de energía que se </a:t>
            </a:r>
            <a:r>
              <a:rPr lang="es-ES" b="1" dirty="0"/>
              <a:t>regeneran de forma natural</a:t>
            </a:r>
            <a:r>
              <a:rPr lang="es-ES" dirty="0"/>
              <a:t> y destacan por su </a:t>
            </a:r>
            <a:r>
              <a:rPr lang="es-ES" b="1" dirty="0"/>
              <a:t>bajo impacto ambiental</a:t>
            </a:r>
            <a:r>
              <a:rPr lang="es-ES" dirty="0"/>
              <a:t>. Incluyen diversas tecnologías como la solar, eólica, hidráulica, entre otras.</a:t>
            </a:r>
            <a:endParaRPr lang="es-ES" dirty="0" smtClean="0"/>
          </a:p>
          <a:p>
            <a:r>
              <a:rPr lang="es-ES" b="1" dirty="0" smtClean="0"/>
              <a:t>Dominio </a:t>
            </a:r>
            <a:r>
              <a:rPr lang="es-ES" b="1" dirty="0"/>
              <a:t>Global de los Fósiles:</a:t>
            </a:r>
            <a:r>
              <a:rPr lang="es-ES" dirty="0"/>
              <a:t> A nivel mundial, la mayor fuente de energía sigue siendo los </a:t>
            </a:r>
            <a:r>
              <a:rPr lang="es-ES" b="1" dirty="0"/>
              <a:t>combustibles fósiles</a:t>
            </a:r>
            <a:r>
              <a:rPr lang="es-ES" dirty="0"/>
              <a:t>, lo que representa el principal desafío para la transición energética y contribuye significativamente al </a:t>
            </a:r>
            <a:r>
              <a:rPr lang="es-ES" b="1" dirty="0"/>
              <a:t>calentamiento </a:t>
            </a:r>
            <a:r>
              <a:rPr lang="es-ES" b="1" dirty="0" smtClean="0"/>
              <a:t>global</a:t>
            </a:r>
            <a:r>
              <a:rPr lang="es-ES" dirty="0" smtClean="0"/>
              <a:t>.</a:t>
            </a:r>
          </a:p>
          <a:p>
            <a:r>
              <a:rPr lang="es-ES" dirty="0" smtClean="0"/>
              <a:t> En nuestro mundo la mayor fuente de energía continua siendo las energías fósiles, lo cual contribuye al calentamiento global.</a:t>
            </a:r>
          </a:p>
          <a:p>
            <a:r>
              <a:rPr lang="es-ES" b="1" dirty="0" smtClean="0"/>
              <a:t>Matriz </a:t>
            </a:r>
            <a:r>
              <a:rPr lang="es-ES" b="1" dirty="0"/>
              <a:t>de Colombia (Contraste):</a:t>
            </a:r>
            <a:r>
              <a:rPr lang="es-ES" dirty="0"/>
              <a:t> La perspectiva cambia drásticamente en </a:t>
            </a:r>
            <a:r>
              <a:rPr lang="es-ES" b="1" dirty="0"/>
              <a:t>Colombia</a:t>
            </a:r>
            <a:r>
              <a:rPr lang="es-ES" dirty="0"/>
              <a:t>, cuya matriz energética está dominada por la </a:t>
            </a:r>
            <a:r>
              <a:rPr lang="es-ES" b="1" dirty="0"/>
              <a:t>energía hidráulica</a:t>
            </a:r>
            <a:r>
              <a:rPr lang="es-ES" dirty="0"/>
              <a:t>, que cubre aproximadamente el </a:t>
            </a:r>
            <a:r>
              <a:rPr lang="es-ES" b="1" dirty="0"/>
              <a:t>70%</a:t>
            </a:r>
            <a:r>
              <a:rPr lang="es-ES" dirty="0"/>
              <a:t> del consumo total. Le siguen los combustibles fósiles y, en menor medida, otras energías renovables</a:t>
            </a:r>
            <a:r>
              <a:rPr lang="es-ES" dirty="0" smtClean="0"/>
              <a:t>.</a:t>
            </a:r>
            <a:endParaRPr lang="es-ES" dirty="0" smtClean="0"/>
          </a:p>
          <a:p>
            <a:r>
              <a:rPr lang="es-ES" b="1" dirty="0"/>
              <a:t>Tendencia de Crecimiento:</a:t>
            </a:r>
            <a:r>
              <a:rPr lang="es-ES" dirty="0"/>
              <a:t> Aunque la energía hidráulica es la renovable principal en Colombia, la </a:t>
            </a:r>
            <a:r>
              <a:rPr lang="es-ES" b="1" dirty="0"/>
              <a:t>energía solar</a:t>
            </a:r>
            <a:r>
              <a:rPr lang="es-ES" dirty="0"/>
              <a:t> es la que está ganando mayor impulso y se posiciona como la tendencia de crecimiento más fuerte a nivel </a:t>
            </a:r>
            <a:r>
              <a:rPr lang="es-ES" dirty="0" smtClean="0"/>
              <a:t>global.</a:t>
            </a:r>
            <a:endParaRPr lang="es-ES" dirty="0" smtClean="0"/>
          </a:p>
          <a:p>
            <a:endParaRPr lang="es-ES" dirty="0"/>
          </a:p>
          <a:p>
            <a:endParaRPr lang="es-ES" dirty="0" smtClean="0"/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1918386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4B2DD6-770D-E187-1DB7-08204B13F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Actividad practica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206378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4B2DD6-770D-E187-1DB7-08204B13F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¡Muchas gracias!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704667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994E07-B3E7-565B-BEAC-997A760B9E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 smtClean="0"/>
              <a:t>Comprender </a:t>
            </a:r>
            <a:r>
              <a:rPr lang="es-ES" dirty="0"/>
              <a:t>el concepto de </a:t>
            </a:r>
            <a:r>
              <a:rPr lang="es-ES" dirty="0" smtClean="0"/>
              <a:t>energías </a:t>
            </a:r>
            <a:r>
              <a:rPr lang="es-ES" dirty="0"/>
              <a:t>renovables y su importancia</a:t>
            </a:r>
            <a:r>
              <a:rPr lang="es-ES" dirty="0" smtClean="0"/>
              <a:t>.</a:t>
            </a:r>
          </a:p>
          <a:p>
            <a:r>
              <a:rPr lang="es-ES" dirty="0"/>
              <a:t>Reconocer la </a:t>
            </a:r>
            <a:r>
              <a:rPr lang="es-ES" dirty="0" smtClean="0"/>
              <a:t>situación </a:t>
            </a:r>
            <a:r>
              <a:rPr lang="es-ES" dirty="0"/>
              <a:t>actual del consumo </a:t>
            </a:r>
            <a:r>
              <a:rPr lang="es-ES" dirty="0" smtClean="0"/>
              <a:t>energético </a:t>
            </a:r>
            <a:r>
              <a:rPr lang="es-ES" dirty="0"/>
              <a:t>global y local</a:t>
            </a:r>
            <a:r>
              <a:rPr lang="es-ES" dirty="0" smtClean="0"/>
              <a:t>.</a:t>
            </a:r>
          </a:p>
          <a:p>
            <a:r>
              <a:rPr lang="es-ES" dirty="0"/>
              <a:t>Analizar la </a:t>
            </a:r>
            <a:r>
              <a:rPr lang="es-ES" dirty="0" smtClean="0"/>
              <a:t>transición energética </a:t>
            </a:r>
            <a:r>
              <a:rPr lang="es-ES" dirty="0"/>
              <a:t>hacia fuentes sostenibles</a:t>
            </a:r>
            <a:r>
              <a:rPr lang="es-ES" dirty="0" smtClean="0"/>
              <a:t>.</a:t>
            </a:r>
          </a:p>
          <a:p>
            <a:r>
              <a:rPr lang="es-ES" dirty="0"/>
              <a:t>Introducir la </a:t>
            </a:r>
            <a:r>
              <a:rPr lang="es-ES" dirty="0" smtClean="0"/>
              <a:t>energía </a:t>
            </a:r>
            <a:r>
              <a:rPr lang="es-ES" dirty="0"/>
              <a:t>solar como pilar de las </a:t>
            </a:r>
            <a:r>
              <a:rPr lang="es-ES" dirty="0" smtClean="0"/>
              <a:t>energías </a:t>
            </a:r>
            <a:r>
              <a:rPr lang="es-ES" dirty="0"/>
              <a:t>renovables.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B3FAFB1-1B32-D58C-E427-CB50D60FC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Objetivo de la clase</a:t>
            </a:r>
            <a:endParaRPr lang="es-ES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635" y="3364345"/>
            <a:ext cx="6234545" cy="3117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1151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994E07-B3E7-565B-BEAC-997A760B9E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1316" y="1628211"/>
            <a:ext cx="5042866" cy="2280986"/>
          </a:xfrm>
        </p:spPr>
        <p:txBody>
          <a:bodyPr/>
          <a:lstStyle/>
          <a:p>
            <a:r>
              <a:rPr lang="es-ES" dirty="0"/>
              <a:t>Fuentes de </a:t>
            </a:r>
            <a:r>
              <a:rPr lang="es-ES" dirty="0" smtClean="0"/>
              <a:t>energía </a:t>
            </a:r>
            <a:r>
              <a:rPr lang="es-ES" dirty="0"/>
              <a:t>que se regeneran </a:t>
            </a:r>
            <a:r>
              <a:rPr lang="es-ES" dirty="0" smtClean="0"/>
              <a:t>naturalmente.</a:t>
            </a:r>
            <a:endParaRPr lang="es-ES" dirty="0"/>
          </a:p>
          <a:p>
            <a:r>
              <a:rPr lang="es-ES" dirty="0"/>
              <a:t>Disponibles de manera continua o </a:t>
            </a:r>
            <a:r>
              <a:rPr lang="es-ES" dirty="0" smtClean="0"/>
              <a:t>cíclica.</a:t>
            </a:r>
          </a:p>
          <a:p>
            <a:r>
              <a:rPr lang="es-ES" dirty="0" smtClean="0"/>
              <a:t>Menor </a:t>
            </a:r>
            <a:r>
              <a:rPr lang="es-ES" dirty="0"/>
              <a:t>impacto ambiental en </a:t>
            </a:r>
            <a:r>
              <a:rPr lang="es-ES" dirty="0" smtClean="0"/>
              <a:t>comparación </a:t>
            </a:r>
            <a:r>
              <a:rPr lang="es-ES" dirty="0"/>
              <a:t>con los </a:t>
            </a:r>
            <a:r>
              <a:rPr lang="es-ES" dirty="0" smtClean="0"/>
              <a:t>combustibles fósiles.</a:t>
            </a:r>
          </a:p>
          <a:p>
            <a:r>
              <a:rPr lang="es-ES" dirty="0" smtClean="0"/>
              <a:t>Principales tipos: Solar, Eólica, Hidroeléctrica, Biomasa y Geotérmica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B3FAFB1-1B32-D58C-E427-CB50D60FC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¿Qué son las energías renovables?</a:t>
            </a:r>
            <a:endParaRPr lang="es-ES"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6645" y="1628211"/>
            <a:ext cx="3996773" cy="2280986"/>
          </a:xfrm>
          <a:prstGeom prst="rect">
            <a:avLst/>
          </a:prstGeom>
        </p:spPr>
      </p:pic>
      <p:pic>
        <p:nvPicPr>
          <p:cNvPr id="4" name="Imagen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712" y="4056978"/>
            <a:ext cx="3597095" cy="2398063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6644" y="4056978"/>
            <a:ext cx="3996773" cy="239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8224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B3FAFB1-1B32-D58C-E427-CB50D60FC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¿Cómo funciona la energía solar?</a:t>
            </a:r>
            <a:endParaRPr lang="es-ES" dirty="0"/>
          </a:p>
        </p:txBody>
      </p:sp>
      <p:pic>
        <p:nvPicPr>
          <p:cNvPr id="2" name="¿Qué es la energía solar fotovoltaica  _ Sostenibilidad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25555" y="1163780"/>
            <a:ext cx="8538881" cy="4803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4575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4B2DD6-770D-E187-1DB7-08204B13F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Socialización: Energía solar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70214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B3FAFB1-1B32-D58C-E427-CB50D60FC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¿Cómo funciona la energía eólica?</a:t>
            </a:r>
            <a:endParaRPr lang="es-ES" dirty="0"/>
          </a:p>
        </p:txBody>
      </p:sp>
      <p:pic>
        <p:nvPicPr>
          <p:cNvPr id="2" name="¿Qué es la energía eólica  _ Sostenibilidad - ACCIONA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42222" y="1250084"/>
            <a:ext cx="8363960" cy="4704728"/>
          </a:xfrm>
        </p:spPr>
      </p:pic>
    </p:spTree>
    <p:extLst>
      <p:ext uri="{BB962C8B-B14F-4D97-AF65-F5344CB8AC3E}">
        <p14:creationId xmlns:p14="http://schemas.microsoft.com/office/powerpoint/2010/main" val="428626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4B2DD6-770D-E187-1DB7-08204B13F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Socialización: Energía eólica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442948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B3FAFB1-1B32-D58C-E427-CB50D60FC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¿Cómo funciona la energía hidráulica?</a:t>
            </a:r>
            <a:endParaRPr lang="es-ES" dirty="0"/>
          </a:p>
        </p:txBody>
      </p:sp>
      <p:pic>
        <p:nvPicPr>
          <p:cNvPr id="2" name="¿Cómo funciona la energía hidráulica  - Sostenibilidad _ ACCIONA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219325" y="1379393"/>
            <a:ext cx="7772400" cy="4371975"/>
          </a:xfrm>
        </p:spPr>
      </p:pic>
    </p:spTree>
    <p:extLst>
      <p:ext uri="{BB962C8B-B14F-4D97-AF65-F5344CB8AC3E}">
        <p14:creationId xmlns:p14="http://schemas.microsoft.com/office/powerpoint/2010/main" val="4221917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4B2DD6-770D-E187-1DB7-08204B13F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Socialización: Energía hidráulica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2597282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</TotalTime>
  <Words>370</Words>
  <Application>Microsoft Office PowerPoint</Application>
  <PresentationFormat>Panorámica</PresentationFormat>
  <Paragraphs>34</Paragraphs>
  <Slides>17</Slides>
  <Notes>0</Notes>
  <HiddenSlides>0</HiddenSlides>
  <MMClips>5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Introducción a las Energías Renovables y la Transición Energética</vt:lpstr>
      <vt:lpstr>Objetivo de la clase</vt:lpstr>
      <vt:lpstr>¿Qué son las energías renovables?</vt:lpstr>
      <vt:lpstr>¿Cómo funciona la energía solar?</vt:lpstr>
      <vt:lpstr>Socialización: Energía solar</vt:lpstr>
      <vt:lpstr>¿Cómo funciona la energía eólica?</vt:lpstr>
      <vt:lpstr>Socialización: Energía eólica</vt:lpstr>
      <vt:lpstr>¿Cómo funciona la energía hidráulica?</vt:lpstr>
      <vt:lpstr>Socialización: Energía hidráulica</vt:lpstr>
      <vt:lpstr>Panorama energético global</vt:lpstr>
      <vt:lpstr>Panorama energético local (Colombia)</vt:lpstr>
      <vt:lpstr>Socialización: Matriz energética</vt:lpstr>
      <vt:lpstr>Transición energética</vt:lpstr>
      <vt:lpstr>¿La energía solar como eje central?</vt:lpstr>
      <vt:lpstr>Conclusiones</vt:lpstr>
      <vt:lpstr>Actividad practica</vt:lpstr>
      <vt:lpstr>¡Muchas gracias!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Caitlin Leshiner</dc:creator>
  <cp:lastModifiedBy>Mario</cp:lastModifiedBy>
  <cp:revision>16</cp:revision>
  <dcterms:created xsi:type="dcterms:W3CDTF">2021-12-28T14:08:59Z</dcterms:created>
  <dcterms:modified xsi:type="dcterms:W3CDTF">2025-10-09T00:22:28Z</dcterms:modified>
</cp:coreProperties>
</file>

<file path=docProps/thumbnail.jpeg>
</file>